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735" r:id="rId2"/>
  </p:sldMasterIdLst>
  <p:notesMasterIdLst>
    <p:notesMasterId r:id="rId27"/>
  </p:notesMasterIdLst>
  <p:handoutMasterIdLst>
    <p:handoutMasterId r:id="rId28"/>
  </p:handoutMasterIdLst>
  <p:sldIdLst>
    <p:sldId id="290" r:id="rId3"/>
    <p:sldId id="281" r:id="rId4"/>
    <p:sldId id="292" r:id="rId5"/>
    <p:sldId id="372" r:id="rId6"/>
    <p:sldId id="375" r:id="rId7"/>
    <p:sldId id="373" r:id="rId8"/>
    <p:sldId id="379" r:id="rId9"/>
    <p:sldId id="378" r:id="rId10"/>
    <p:sldId id="376" r:id="rId11"/>
    <p:sldId id="293" r:id="rId12"/>
    <p:sldId id="291" r:id="rId13"/>
    <p:sldId id="279" r:id="rId14"/>
    <p:sldId id="277" r:id="rId15"/>
    <p:sldId id="286" r:id="rId16"/>
    <p:sldId id="380" r:id="rId17"/>
    <p:sldId id="383" r:id="rId18"/>
    <p:sldId id="390" r:id="rId19"/>
    <p:sldId id="381" r:id="rId20"/>
    <p:sldId id="384" r:id="rId21"/>
    <p:sldId id="389" r:id="rId22"/>
    <p:sldId id="385" r:id="rId23"/>
    <p:sldId id="386" r:id="rId24"/>
    <p:sldId id="388" r:id="rId25"/>
    <p:sldId id="285" r:id="rId2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P Authorized Customer" initials="HAC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569"/>
    <a:srgbClr val="91343A"/>
    <a:srgbClr val="C69200"/>
    <a:srgbClr val="1E6FA7"/>
    <a:srgbClr val="8CC63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5" autoAdjust="0"/>
    <p:restoredTop sz="93678" autoAdjust="0"/>
  </p:normalViewPr>
  <p:slideViewPr>
    <p:cSldViewPr>
      <p:cViewPr>
        <p:scale>
          <a:sx n="70" d="100"/>
          <a:sy n="70" d="100"/>
        </p:scale>
        <p:origin x="-10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3156"/>
    </p:cViewPr>
  </p:sorterViewPr>
  <p:notesViewPr>
    <p:cSldViewPr showGuides="1">
      <p:cViewPr varScale="1">
        <p:scale>
          <a:sx n="80" d="100"/>
          <a:sy n="80" d="100"/>
        </p:scale>
        <p:origin x="-3186" y="-108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21D7B8E-43CA-4A68-868D-5375CAA5A98C}" type="datetimeFigureOut">
              <a:rPr lang="en-US"/>
              <a:pPr>
                <a:defRPr/>
              </a:pPr>
              <a:t>10/7/2012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3EFDAA0-9F64-4B45-A6AB-0FFBA2BCB8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3363A63-D2E7-4D38-9EF3-F663B70EC9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/>
            <a:fld id="{2D2707AB-158D-4899-8517-D66EAAF57926}" type="slidenum">
              <a:rPr lang="en-US" sz="1200"/>
              <a:pPr algn="r"/>
              <a:t>1</a:t>
            </a:fld>
            <a:endParaRPr lang="en-US" sz="1200" dirty="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8500"/>
            <a:ext cx="4646612" cy="3484563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D358C6-750A-4129-9662-E87815BDBDDC}" type="slidenum">
              <a:rPr lang="en-US" smtClean="0"/>
              <a:pPr/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F36800-9410-4B38-84FD-42BFB080EC8A}" type="slidenum">
              <a:rPr lang="en-US" smtClean="0"/>
              <a:pPr/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913493-7268-4A8D-AC74-F6CA6CB9A00A}" type="slidenum">
              <a:rPr lang="en-US" smtClean="0"/>
              <a:pPr/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818B0E-E185-41EE-8AA3-ACF527CEC3F2}" type="slidenum">
              <a:rPr lang="en-US" smtClean="0"/>
              <a:pPr/>
              <a:t>14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15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17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18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19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20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352CBE-4394-4BD5-A674-3F2E1961D92A}" type="slidenum">
              <a:rPr lang="en-US" smtClean="0"/>
              <a:pPr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21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22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23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757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375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BA86DA-B2B8-401D-BDD6-F50D8BFE3B5F}" type="slidenum">
              <a:rPr lang="en-US" smtClean="0"/>
              <a:pPr/>
              <a:t>24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1C3A36-C99B-403F-9E57-9B41E37EFB14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1C3A36-C99B-403F-9E57-9B41E37EFB14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35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935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1E0BB5-8F3D-42C3-9E09-DBE6C80FA42A}" type="slidenum">
              <a:rPr lang="en-US" smtClean="0"/>
              <a:pPr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C7E1-7EB0-4BD3-93ED-A9E786CD851E}" type="slidenum">
              <a:rPr lang="en-US" smtClean="0"/>
              <a:pPr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556B46-99E9-4212-BAD1-32E97243433C}" type="slidenum">
              <a:rPr lang="en-US" smtClean="0"/>
              <a:pPr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F7CA1-7803-4124-98CC-968A87FCBD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D0384-C8EA-4ECA-9AF3-27F41EC2D7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79CD1-3F89-4FB2-A328-8143835FA4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20F7CA1-7803-4124-98CC-968A87FCBD2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82F3082A-3741-4B7C-84D5-434B57C9660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E45E18F-4610-4976-88B0-711B84D8EDD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60E2B0-5F59-48A8-9DAB-85484DFEDD1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E27D416-DD1E-449D-A7AF-D888AF3E893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AD179BE5-CFA3-4CD3-AD1E-13C18EAA37B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B389E34-3807-45EE-987C-7902B4D85EF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C9513F0-327B-4388-A6C5-7CD3E77797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3082A-3741-4B7C-84D5-434B57C9660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5B3013CB-7F1D-43D3-A62E-BD097B53CBB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CD0384-C8EA-4ECA-9AF3-27F41EC2D79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84D79CD1-3F89-4FB2-A328-8143835FA43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5E18F-4610-4976-88B0-711B84D8ED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0E2B0-5F59-48A8-9DAB-85484DFEDD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7D416-DD1E-449D-A7AF-D888AF3E89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79BE5-CFA3-4CD3-AD1E-13C18EAA37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89E34-3807-45EE-987C-7902B4D85E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513F0-327B-4388-A6C5-7CD3E77797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013CB-7F1D-43D3-A62E-BD097B53CB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 shadeToTitle="1"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05200" y="6381750"/>
            <a:ext cx="2133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dirty="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81750"/>
            <a:ext cx="10668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53E51227-B7DB-4BC1-AB75-FC2394D5AD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~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-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▫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Verdana" pitchFamily="34" charset="0"/>
        <a:buChar char="▫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Verdana" pitchFamily="34" charset="0"/>
        <a:buChar char="▫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Verdana" pitchFamily="34" charset="0"/>
        <a:buChar char="▫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Verdana" pitchFamily="34" charset="0"/>
        <a:buChar char="▫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3E51227-B7DB-4BC1-AB75-FC2394D5AD7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566988" y="76200"/>
            <a:ext cx="63865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14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609600" y="685800"/>
            <a:ext cx="78486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en-US" sz="2400" b="1" dirty="0">
              <a:solidFill>
                <a:srgbClr val="002569"/>
              </a:solidFill>
              <a:latin typeface="Verdana" pitchFamily="34" charset="0"/>
            </a:endParaRPr>
          </a:p>
          <a:p>
            <a:pPr algn="ctr"/>
            <a:endParaRPr lang="en-US" sz="3200" b="1" dirty="0" smtClean="0">
              <a:solidFill>
                <a:srgbClr val="002569"/>
              </a:solidFill>
              <a:latin typeface="Verdana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2569"/>
                </a:solidFill>
                <a:latin typeface="Verdana" pitchFamily="34" charset="0"/>
              </a:rPr>
              <a:t>Session 9</a:t>
            </a:r>
          </a:p>
          <a:p>
            <a:pPr algn="ctr"/>
            <a:endParaRPr lang="en-US" sz="2000" b="1" dirty="0" smtClean="0">
              <a:solidFill>
                <a:srgbClr val="002569"/>
              </a:solidFill>
              <a:latin typeface="Verdana" pitchFamily="34" charset="0"/>
            </a:endParaRPr>
          </a:p>
          <a:p>
            <a:pPr algn="ctr"/>
            <a:r>
              <a:rPr lang="en-US" sz="3200" b="1" dirty="0" smtClean="0">
                <a:solidFill>
                  <a:srgbClr val="002569"/>
                </a:solidFill>
                <a:latin typeface="Verdana" pitchFamily="34" charset="0"/>
              </a:rPr>
              <a:t>eFiling Solutions That Work</a:t>
            </a:r>
          </a:p>
          <a:p>
            <a:pPr algn="ctr"/>
            <a:endParaRPr lang="en-US" sz="3200" b="1" dirty="0" smtClean="0">
              <a:solidFill>
                <a:srgbClr val="002569"/>
              </a:solidFill>
              <a:latin typeface="Verdana" pitchFamily="34" charset="0"/>
            </a:endParaRPr>
          </a:p>
          <a:p>
            <a:pPr algn="ctr"/>
            <a:r>
              <a:rPr lang="en-US" sz="2400" b="1" i="1" dirty="0" smtClean="0">
                <a:solidFill>
                  <a:srgbClr val="002569"/>
                </a:solidFill>
                <a:latin typeface="Verdana" pitchFamily="34" charset="0"/>
              </a:rPr>
              <a:t>A View into PA’s Criminal &amp; Civil Processes</a:t>
            </a:r>
            <a:endParaRPr lang="en-US" sz="2400" b="1" i="1" dirty="0">
              <a:solidFill>
                <a:srgbClr val="002569"/>
              </a:solidFill>
              <a:latin typeface="Verdana" pitchFamily="34" charset="0"/>
            </a:endParaRPr>
          </a:p>
          <a:p>
            <a:pPr algn="ctr"/>
            <a:endParaRPr lang="en-US" sz="2400" b="1" dirty="0">
              <a:solidFill>
                <a:srgbClr val="002569"/>
              </a:solidFill>
              <a:latin typeface="Verdana" pitchFamily="34" charset="0"/>
            </a:endParaRPr>
          </a:p>
          <a:p>
            <a:pPr algn="ctr"/>
            <a:endParaRPr lang="en-US" sz="2400" b="1" dirty="0">
              <a:solidFill>
                <a:srgbClr val="002569"/>
              </a:solidFill>
              <a:latin typeface="Verdana" pitchFamily="34" charset="0"/>
            </a:endParaRPr>
          </a:p>
          <a:p>
            <a:pPr algn="ctr"/>
            <a:endParaRPr lang="en-US" sz="2400" b="1" dirty="0">
              <a:solidFill>
                <a:srgbClr val="002569"/>
              </a:solidFill>
              <a:latin typeface="Verdana" pitchFamily="34" charset="0"/>
            </a:endParaRPr>
          </a:p>
          <a:p>
            <a:pPr algn="ctr"/>
            <a:endParaRPr lang="en-US" sz="2400" b="1" dirty="0">
              <a:solidFill>
                <a:srgbClr val="002569"/>
              </a:solidFill>
              <a:latin typeface="Verdana" pitchFamily="34" charset="0"/>
            </a:endParaRPr>
          </a:p>
          <a:p>
            <a:pPr algn="ctr"/>
            <a:r>
              <a:rPr lang="en-US" sz="2000" b="1" dirty="0" smtClean="0">
                <a:solidFill>
                  <a:srgbClr val="002569"/>
                </a:solidFill>
                <a:latin typeface="Verdana" pitchFamily="34" charset="0"/>
              </a:rPr>
              <a:t>NAJIS Conference</a:t>
            </a:r>
          </a:p>
          <a:p>
            <a:pPr algn="ctr"/>
            <a:r>
              <a:rPr lang="en-US" sz="2000" b="1" dirty="0" smtClean="0">
                <a:solidFill>
                  <a:srgbClr val="002569"/>
                </a:solidFill>
                <a:latin typeface="Verdana" pitchFamily="34" charset="0"/>
              </a:rPr>
              <a:t>October 11, 2012</a:t>
            </a:r>
            <a:endParaRPr lang="en-US" sz="2000" b="1" dirty="0">
              <a:latin typeface="Verdana" pitchFamily="34" charset="0"/>
            </a:endParaRPr>
          </a:p>
        </p:txBody>
      </p:sp>
      <p:sp>
        <p:nvSpPr>
          <p:cNvPr id="16388" name="Title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3200" b="1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JNET Organizational Objective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Pennsylvania’s primary public safety information broker</a:t>
            </a:r>
          </a:p>
          <a:p>
            <a:pPr eaLnBrk="1" hangingPunct="1"/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A secure online “virtual single system” for the sharing of justice information by authorized users</a:t>
            </a:r>
          </a:p>
          <a:p>
            <a:pPr eaLnBrk="1" hangingPunct="1">
              <a:buFontTx/>
              <a:buNone/>
            </a:pPr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Information contributed by various municipal, county, state and federal agencies</a:t>
            </a:r>
            <a:br>
              <a:rPr lang="en-US" sz="2400" dirty="0" smtClean="0">
                <a:solidFill>
                  <a:srgbClr val="002569"/>
                </a:solidFill>
              </a:rPr>
            </a:br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Collaborative effort </a:t>
            </a:r>
            <a:r>
              <a:rPr lang="en-US" sz="2400" dirty="0" smtClean="0">
                <a:solidFill>
                  <a:srgbClr val="002569"/>
                </a:solidFill>
                <a:cs typeface="Times New Roman" pitchFamily="18" charset="0"/>
              </a:rPr>
              <a:t>to build a secure integrated justice system</a:t>
            </a:r>
            <a:endParaRPr lang="en-US" sz="2400" dirty="0" smtClean="0">
              <a:solidFill>
                <a:srgbClr val="00256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3200" dirty="0" smtClean="0"/>
              <a:t>JNET Stakeholders</a:t>
            </a:r>
          </a:p>
        </p:txBody>
      </p:sp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381000" y="1752600"/>
            <a:ext cx="4114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Administrative Office of Pennsylvania Courts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Board of Pardons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Board of Probation &amp; Parole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Commission on Crime &amp; Delinquency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Commission on Sentencing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Dept. of Corrections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Dept. of Public Welfare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Dept. of Transportation</a:t>
            </a:r>
          </a:p>
          <a:p>
            <a:pPr marL="2057400" lvl="4" indent="-228600" eaLnBrk="0" hangingPunct="0">
              <a:spcBef>
                <a:spcPct val="20000"/>
              </a:spcBef>
              <a:buFont typeface="Verdana" pitchFamily="34" charset="0"/>
              <a:buChar char="▫"/>
            </a:pPr>
            <a:endParaRPr lang="en-US" sz="2000" dirty="0">
              <a:solidFill>
                <a:srgbClr val="002569"/>
              </a:solidFill>
              <a:latin typeface="Verdana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724400" y="1752600"/>
            <a:ext cx="4114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Office of Administration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Office of Attorney General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Office of the Budget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Office of General Counsel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Office of Inspector General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Juvenile Court Judges’ Commission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Pennsylvania State Police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Local law enforcement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2569"/>
                </a:solidFill>
                <a:latin typeface="Verdana" pitchFamily="34" charset="0"/>
              </a:rPr>
              <a:t>County representatives</a:t>
            </a:r>
          </a:p>
          <a:p>
            <a:pPr marL="2057400" lvl="4" indent="-228600" eaLnBrk="0" hangingPunct="0">
              <a:spcBef>
                <a:spcPct val="20000"/>
              </a:spcBef>
              <a:buFont typeface="Verdana" pitchFamily="34" charset="0"/>
              <a:buNone/>
            </a:pPr>
            <a:endParaRPr lang="en-US" sz="2000" dirty="0">
              <a:solidFill>
                <a:srgbClr val="002569"/>
              </a:solidFill>
              <a:latin typeface="Verdana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5689600"/>
            <a:ext cx="8229600" cy="53340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Verdana" pitchFamily="34" charset="0"/>
              </a:rPr>
              <a:t>Purpose: Data Provider &amp; Governance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JNET Governance &amp; Structure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sz="2400" dirty="0" smtClean="0">
                <a:solidFill>
                  <a:srgbClr val="002569"/>
                </a:solidFill>
              </a:rPr>
              <a:t> Executive Level Sponsorship &amp; Education</a:t>
            </a:r>
          </a:p>
          <a:p>
            <a:pPr marL="795338" lvl="1" indent="-395288" eaLnBrk="1" hangingPunct="1"/>
            <a:r>
              <a:rPr lang="en-US" altLang="en-US" sz="1800" dirty="0" smtClean="0">
                <a:solidFill>
                  <a:srgbClr val="002569"/>
                </a:solidFill>
              </a:rPr>
              <a:t>Executive Council &amp; Senior Policy Board</a:t>
            </a:r>
            <a:br>
              <a:rPr lang="en-US" altLang="en-US" sz="1800" dirty="0" smtClean="0">
                <a:solidFill>
                  <a:srgbClr val="002569"/>
                </a:solidFill>
              </a:rPr>
            </a:br>
            <a:endParaRPr lang="en-US" altLang="en-US" sz="1800" dirty="0" smtClean="0">
              <a:solidFill>
                <a:srgbClr val="002569"/>
              </a:solidFill>
            </a:endParaRPr>
          </a:p>
          <a:p>
            <a:pPr marL="0" indent="0" eaLnBrk="1" hangingPunct="1"/>
            <a:r>
              <a:rPr lang="en-US" altLang="en-US" sz="2400" dirty="0" smtClean="0">
                <a:solidFill>
                  <a:srgbClr val="002569"/>
                </a:solidFill>
              </a:rPr>
              <a:t> Vision &amp; Leadership</a:t>
            </a:r>
          </a:p>
          <a:p>
            <a:pPr marL="795338" lvl="1" indent="-395288" eaLnBrk="1" hangingPunct="1"/>
            <a:r>
              <a:rPr lang="en-US" altLang="en-US" sz="1800" dirty="0" smtClean="0">
                <a:solidFill>
                  <a:srgbClr val="002569"/>
                </a:solidFill>
              </a:rPr>
              <a:t>Steering Committee, Senior Managers, Sub-Committees</a:t>
            </a:r>
            <a:br>
              <a:rPr lang="en-US" altLang="en-US" sz="1800" dirty="0" smtClean="0">
                <a:solidFill>
                  <a:srgbClr val="002569"/>
                </a:solidFill>
              </a:rPr>
            </a:br>
            <a:endParaRPr lang="en-US" altLang="en-US" sz="1800" dirty="0" smtClean="0">
              <a:solidFill>
                <a:srgbClr val="002569"/>
              </a:solidFill>
            </a:endParaRPr>
          </a:p>
          <a:p>
            <a:pPr marL="0" indent="0" eaLnBrk="1" hangingPunct="1"/>
            <a:r>
              <a:rPr lang="en-US" altLang="en-US" sz="2400" dirty="0" smtClean="0">
                <a:solidFill>
                  <a:srgbClr val="002569"/>
                </a:solidFill>
              </a:rPr>
              <a:t> Commitment</a:t>
            </a:r>
          </a:p>
          <a:p>
            <a:pPr marL="804863" lvl="1" indent="-404813" eaLnBrk="1" hangingPunct="1"/>
            <a:r>
              <a:rPr lang="en-US" altLang="en-US" sz="1800" dirty="0" smtClean="0">
                <a:solidFill>
                  <a:srgbClr val="002569"/>
                </a:solidFill>
              </a:rPr>
              <a:t>Management &amp; Staff</a:t>
            </a:r>
            <a:br>
              <a:rPr lang="en-US" altLang="en-US" sz="1800" dirty="0" smtClean="0">
                <a:solidFill>
                  <a:srgbClr val="002569"/>
                </a:solidFill>
              </a:rPr>
            </a:br>
            <a:endParaRPr lang="en-US" altLang="en-US" sz="1800" dirty="0" smtClean="0">
              <a:solidFill>
                <a:srgbClr val="002569"/>
              </a:solidFill>
            </a:endParaRPr>
          </a:p>
          <a:p>
            <a:pPr marL="287338" indent="-287338" eaLnBrk="1" hangingPunct="1"/>
            <a:r>
              <a:rPr lang="en-US" altLang="en-US" sz="2400" dirty="0" smtClean="0">
                <a:solidFill>
                  <a:srgbClr val="002569"/>
                </a:solidFill>
              </a:rPr>
              <a:t>Day to day development, operations, communications &amp; support</a:t>
            </a:r>
          </a:p>
          <a:p>
            <a:pPr marL="687388" lvl="1" indent="-287338" eaLnBrk="1" hangingPunct="1"/>
            <a:r>
              <a:rPr lang="en-US" altLang="en-US" sz="1800" dirty="0" smtClean="0">
                <a:solidFill>
                  <a:srgbClr val="002569"/>
                </a:solidFill>
              </a:rPr>
              <a:t>Subject Matter Experts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JNET Statewide Connectivity</a:t>
            </a:r>
          </a:p>
        </p:txBody>
      </p:sp>
      <p:pic>
        <p:nvPicPr>
          <p:cNvPr id="43010" name="Content Placeholder 8" descr="pennsylvania-county-map.gif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23129" y="838200"/>
            <a:ext cx="9090929" cy="533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28600" y="1600200"/>
            <a:ext cx="8686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6075" marR="0" lvl="0" indent="-3460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5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Local, county, state and federal justice professionals across Pennsylvania: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256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569"/>
                </a:solidFill>
                <a:effectLst/>
                <a:uLnTx/>
                <a:uFillTx/>
                <a:latin typeface="+mn-lt"/>
              </a:rPr>
              <a:t>54 state organizations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569"/>
                </a:solidFill>
                <a:effectLst/>
                <a:uLnTx/>
                <a:uFillTx/>
                <a:latin typeface="+mn-lt"/>
              </a:rPr>
              <a:t>57 federal agencies in 42 field offices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569"/>
                </a:solidFill>
                <a:effectLst/>
                <a:uLnTx/>
                <a:uFillTx/>
                <a:latin typeface="+mn-lt"/>
              </a:rPr>
              <a:t>67 counties connected to JNET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569"/>
                </a:solidFill>
                <a:effectLst/>
                <a:uLnTx/>
                <a:uFillTx/>
                <a:latin typeface="+mn-lt"/>
              </a:rPr>
              <a:t>900+ municipal police departments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569"/>
                </a:solidFill>
                <a:effectLst/>
                <a:uLnTx/>
                <a:uFillTx/>
                <a:latin typeface="+mn-lt"/>
              </a:rPr>
              <a:t>All 577 magisterial district judge’s offices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256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JNET Infrastructure</a:t>
            </a:r>
          </a:p>
        </p:txBody>
      </p:sp>
      <p:grpSp>
        <p:nvGrpSpPr>
          <p:cNvPr id="40962" name="Group 4"/>
          <p:cNvGrpSpPr>
            <a:grpSpLocks/>
          </p:cNvGrpSpPr>
          <p:nvPr/>
        </p:nvGrpSpPr>
        <p:grpSpPr bwMode="auto">
          <a:xfrm>
            <a:off x="914400" y="1600200"/>
            <a:ext cx="7372350" cy="4654550"/>
            <a:chOff x="107270550" y="107784900"/>
            <a:chExt cx="5840731" cy="4263390"/>
          </a:xfrm>
        </p:grpSpPr>
        <p:pic>
          <p:nvPicPr>
            <p:cNvPr id="40964" name="Picture 5" descr="pennsylvaniagray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499150" y="110530095"/>
              <a:ext cx="1085850" cy="711265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107670497" y="110757059"/>
              <a:ext cx="743298" cy="28500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Counties</a:t>
              </a:r>
              <a:endParaRPr lang="en-US" dirty="0">
                <a:latin typeface="+mn-lt"/>
              </a:endParaRP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111556771" y="111344511"/>
              <a:ext cx="1314291" cy="28500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Federal Agencies</a:t>
              </a:r>
              <a:endParaRPr lang="en-US" dirty="0">
                <a:latin typeface="+mn-lt"/>
              </a:endParaRPr>
            </a:p>
          </p:txBody>
        </p:sp>
        <p:pic>
          <p:nvPicPr>
            <p:cNvPr id="40967" name="Picture 9" descr="PSP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842050" y="108413550"/>
              <a:ext cx="568678" cy="74295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40968" name="Picture 10" descr="buildingscorlorful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1671100" y="110185200"/>
              <a:ext cx="829688" cy="10287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107270550" y="108241484"/>
              <a:ext cx="628847" cy="68633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PSP &amp; 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NCIC/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NLETS</a:t>
              </a:r>
              <a:endParaRPr lang="en-US" dirty="0">
                <a:latin typeface="+mn-lt"/>
              </a:endParaRPr>
            </a:p>
          </p:txBody>
        </p:sp>
        <p:pic>
          <p:nvPicPr>
            <p:cNvPr id="40970" name="Picture 12" descr="police_clipart_car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0013750" y="111328200"/>
              <a:ext cx="857250" cy="4672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40971" name="Picture 13" descr="Office_Buildng3_crop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8527850" y="107842050"/>
              <a:ext cx="1211580" cy="64672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40972" name="Picture 14" descr="Office_Buildng3_crop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1385350" y="108242100"/>
              <a:ext cx="1211580" cy="64672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40973" name="Picture 15" descr="cell-door-occ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270550" y="109213650"/>
              <a:ext cx="554182" cy="9144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111727818" y="108871105"/>
              <a:ext cx="794863" cy="239924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Probation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108659044" y="108343270"/>
              <a:ext cx="681670" cy="151225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Juvenile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110071435" y="111843264"/>
              <a:ext cx="1222479" cy="20502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Local Police</a:t>
              </a:r>
              <a:endParaRPr lang="en-US" dirty="0">
                <a:latin typeface="+mn-lt"/>
              </a:endParaRPr>
            </a:p>
          </p:txBody>
        </p:sp>
        <p:pic>
          <p:nvPicPr>
            <p:cNvPr id="40977" name="Picture 20" descr="courtscales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1785400" y="109385100"/>
              <a:ext cx="742950" cy="54681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112507588" y="109465827"/>
              <a:ext cx="603693" cy="26173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Courts</a:t>
              </a:r>
              <a:endParaRPr lang="en-US" dirty="0">
                <a:latin typeface="+mn-lt"/>
              </a:endParaRPr>
            </a:p>
          </p:txBody>
        </p:sp>
        <p:pic>
          <p:nvPicPr>
            <p:cNvPr id="40979" name="Picture 22" descr="PAplate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0013750" y="107784900"/>
              <a:ext cx="1135380" cy="586613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sp>
          <p:nvSpPr>
            <p:cNvPr id="22" name="Text Box 23"/>
            <p:cNvSpPr txBox="1">
              <a:spLocks noChangeArrowheads="1"/>
            </p:cNvSpPr>
            <p:nvPr/>
          </p:nvSpPr>
          <p:spPr bwMode="auto">
            <a:xfrm>
              <a:off x="110168277" y="108273474"/>
              <a:ext cx="822532" cy="20502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PennDOT</a:t>
              </a:r>
              <a:endParaRPr lang="en-US" dirty="0">
                <a:latin typeface="+mn-lt"/>
              </a:endParaRPr>
            </a:p>
          </p:txBody>
        </p:sp>
        <p:grpSp>
          <p:nvGrpSpPr>
            <p:cNvPr id="40981" name="Group 25"/>
            <p:cNvGrpSpPr>
              <a:grpSpLocks/>
            </p:cNvGrpSpPr>
            <p:nvPr/>
          </p:nvGrpSpPr>
          <p:grpSpPr bwMode="auto">
            <a:xfrm>
              <a:off x="109099112" y="110757133"/>
              <a:ext cx="628866" cy="420209"/>
              <a:chOff x="108813362" y="111157183"/>
              <a:chExt cx="628866" cy="420209"/>
            </a:xfrm>
          </p:grpSpPr>
          <p:sp>
            <p:nvSpPr>
              <p:cNvPr id="41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108813487" y="111157109"/>
                <a:ext cx="628847" cy="420232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0" y="8613"/>
                      <a:pt x="0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5" y="13940"/>
                      <a:pt x="475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300"/>
                      <a:pt x="6247" y="20300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7"/>
                      <a:pt x="11036" y="21597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7"/>
                      <a:pt x="15802" y="18947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0"/>
                      <a:pt x="16758" y="0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0"/>
                      <a:pt x="13174" y="0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50"/>
                      <a:pt x="9358" y="650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2"/>
                      <a:pt x="5288" y="1972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10"/>
                      <a:pt x="2172" y="13110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pic>
            <p:nvPicPr>
              <p:cNvPr id="40999" name="Picture 27" descr="earth"/>
              <p:cNvPicPr>
                <a:picLocks noChangeAspect="1" noChangeArrowheads="1"/>
              </p:cNvPicPr>
              <p:nvPr/>
            </p:nvPicPr>
            <p:blipFill>
              <a:blip r:embed="rId11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985050" y="111213900"/>
                <a:ext cx="228600" cy="228600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</p:spPr>
          </p:pic>
        </p:grpSp>
        <p:sp>
          <p:nvSpPr>
            <p:cNvPr id="25" name="Text Box 28"/>
            <p:cNvSpPr txBox="1">
              <a:spLocks noChangeArrowheads="1"/>
            </p:cNvSpPr>
            <p:nvPr/>
          </p:nvSpPr>
          <p:spPr bwMode="auto">
            <a:xfrm>
              <a:off x="109099237" y="111270353"/>
              <a:ext cx="525716" cy="22974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VPN</a:t>
              </a:r>
              <a:endParaRPr lang="en-US" dirty="0">
                <a:latin typeface="+mn-lt"/>
              </a:endParaRPr>
            </a:p>
          </p:txBody>
        </p:sp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110756878" y="110698895"/>
              <a:ext cx="525716" cy="22974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VPN</a:t>
              </a:r>
              <a:endParaRPr lang="en-US" dirty="0">
                <a:latin typeface="+mn-lt"/>
              </a:endParaRPr>
            </a:p>
          </p:txBody>
        </p:sp>
        <p:sp>
          <p:nvSpPr>
            <p:cNvPr id="40984" name="Line 30"/>
            <p:cNvSpPr>
              <a:spLocks noChangeShapeType="1"/>
            </p:cNvSpPr>
            <p:nvPr/>
          </p:nvSpPr>
          <p:spPr bwMode="auto">
            <a:xfrm flipV="1">
              <a:off x="108013500" y="109669400"/>
              <a:ext cx="887022" cy="145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985" name="Line 31"/>
            <p:cNvSpPr>
              <a:spLocks noChangeShapeType="1"/>
            </p:cNvSpPr>
            <p:nvPr/>
          </p:nvSpPr>
          <p:spPr bwMode="auto">
            <a:xfrm flipV="1">
              <a:off x="108585000" y="109956600"/>
              <a:ext cx="800100" cy="57150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29" name="Cloud"/>
            <p:cNvSpPr>
              <a:spLocks noChangeAspect="1" noEditPoints="1" noChangeArrowheads="1"/>
            </p:cNvSpPr>
            <p:nvPr/>
          </p:nvSpPr>
          <p:spPr bwMode="auto">
            <a:xfrm>
              <a:off x="110471382" y="110185602"/>
              <a:ext cx="628847" cy="420231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pic>
          <p:nvPicPr>
            <p:cNvPr id="40987" name="Picture 33" descr="earth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0642400" y="110299500"/>
              <a:ext cx="228600" cy="2286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sp>
          <p:nvSpPr>
            <p:cNvPr id="40988" name="Line 34"/>
            <p:cNvSpPr>
              <a:spLocks noChangeShapeType="1"/>
            </p:cNvSpPr>
            <p:nvPr/>
          </p:nvSpPr>
          <p:spPr bwMode="auto">
            <a:xfrm>
              <a:off x="110299500" y="109956600"/>
              <a:ext cx="285750" cy="17145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989" name="Line 35"/>
            <p:cNvSpPr>
              <a:spLocks noChangeShapeType="1"/>
            </p:cNvSpPr>
            <p:nvPr/>
          </p:nvSpPr>
          <p:spPr bwMode="auto">
            <a:xfrm>
              <a:off x="111213900" y="110470950"/>
              <a:ext cx="342900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990" name="Line 36"/>
            <p:cNvSpPr>
              <a:spLocks noChangeShapeType="1"/>
            </p:cNvSpPr>
            <p:nvPr/>
          </p:nvSpPr>
          <p:spPr bwMode="auto">
            <a:xfrm>
              <a:off x="108470700" y="108870750"/>
              <a:ext cx="800100" cy="51435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991" name="Line 37"/>
            <p:cNvSpPr>
              <a:spLocks noChangeShapeType="1"/>
            </p:cNvSpPr>
            <p:nvPr/>
          </p:nvSpPr>
          <p:spPr bwMode="auto">
            <a:xfrm>
              <a:off x="109442250" y="108585000"/>
              <a:ext cx="171450" cy="8001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992" name="Line 38"/>
            <p:cNvSpPr>
              <a:spLocks noChangeShapeType="1"/>
            </p:cNvSpPr>
            <p:nvPr/>
          </p:nvSpPr>
          <p:spPr bwMode="auto">
            <a:xfrm flipH="1">
              <a:off x="110070900" y="108699300"/>
              <a:ext cx="400050" cy="62865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993" name="Line 39"/>
            <p:cNvSpPr>
              <a:spLocks noChangeShapeType="1"/>
            </p:cNvSpPr>
            <p:nvPr/>
          </p:nvSpPr>
          <p:spPr bwMode="auto">
            <a:xfrm flipH="1">
              <a:off x="110413800" y="108870750"/>
              <a:ext cx="914400" cy="5715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994" name="Line 40"/>
            <p:cNvSpPr>
              <a:spLocks noChangeShapeType="1"/>
            </p:cNvSpPr>
            <p:nvPr/>
          </p:nvSpPr>
          <p:spPr bwMode="auto">
            <a:xfrm>
              <a:off x="110413800" y="109670850"/>
              <a:ext cx="12573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995" name="Line 41"/>
            <p:cNvSpPr>
              <a:spLocks noChangeShapeType="1"/>
            </p:cNvSpPr>
            <p:nvPr/>
          </p:nvSpPr>
          <p:spPr bwMode="auto">
            <a:xfrm>
              <a:off x="108642150" y="110871000"/>
              <a:ext cx="400050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996" name="Line 42"/>
            <p:cNvSpPr>
              <a:spLocks noChangeShapeType="1"/>
            </p:cNvSpPr>
            <p:nvPr/>
          </p:nvSpPr>
          <p:spPr bwMode="auto">
            <a:xfrm>
              <a:off x="109785150" y="111099600"/>
              <a:ext cx="400050" cy="11430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 type="triangle" w="med" len="med"/>
              <a:tailEnd type="triangle" w="med" len="med"/>
            </a:ln>
          </p:spPr>
          <p:txBody>
            <a:bodyPr lIns="36576" tIns="36576" rIns="36576" bIns="36576"/>
            <a:lstStyle/>
            <a:p>
              <a:endParaRPr lang="en-US" dirty="0"/>
            </a:p>
          </p:txBody>
        </p:sp>
        <p:sp>
          <p:nvSpPr>
            <p:cNvPr id="40" name="Text Box 43"/>
            <p:cNvSpPr txBox="1">
              <a:spLocks noChangeArrowheads="1"/>
            </p:cNvSpPr>
            <p:nvPr/>
          </p:nvSpPr>
          <p:spPr bwMode="auto">
            <a:xfrm rot="-2062860">
              <a:off x="108528244" y="110185602"/>
              <a:ext cx="1314291" cy="28500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sz="1200" dirty="0">
                  <a:solidFill>
                    <a:srgbClr val="000000"/>
                  </a:solidFill>
                  <a:latin typeface="+mn-lt"/>
                </a:rPr>
                <a:t>Business Partner</a:t>
              </a:r>
              <a:endParaRPr lang="en-US" dirty="0">
                <a:latin typeface="+mn-lt"/>
              </a:endParaRPr>
            </a:p>
          </p:txBody>
        </p:sp>
      </p:grpSp>
      <p:pic>
        <p:nvPicPr>
          <p:cNvPr id="6148" name="Picture 42" descr="JNET Logo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48000" y="3429000"/>
            <a:ext cx="1860550" cy="457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Security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PKI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End–2–End Encryption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Guaranteed Delivery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Auditing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Vetted Users &amp; </a:t>
            </a:r>
            <a:r>
              <a:rPr lang="en-US" sz="2400" dirty="0" smtClean="0">
                <a:solidFill>
                  <a:srgbClr val="002569"/>
                </a:solidFill>
              </a:rPr>
              <a:t>Systems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Agency &amp; System Trust</a:t>
            </a:r>
            <a:endParaRPr lang="en-US" sz="2400" dirty="0" smtClean="0">
              <a:solidFill>
                <a:srgbClr val="00256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eFiling Business Case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For </a:t>
            </a:r>
            <a:r>
              <a:rPr lang="en-US" sz="2400" i="1" dirty="0" smtClean="0">
                <a:solidFill>
                  <a:srgbClr val="002569"/>
                </a:solidFill>
              </a:rPr>
              <a:t>both</a:t>
            </a:r>
            <a:r>
              <a:rPr lang="en-US" sz="2400" dirty="0" smtClean="0">
                <a:solidFill>
                  <a:srgbClr val="002569"/>
                </a:solidFill>
              </a:rPr>
              <a:t> CITATIONS &amp; CRIMINAL COMPLAINTS:</a:t>
            </a:r>
          </a:p>
          <a:p>
            <a:pPr eaLnBrk="1" hangingPunct="1"/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Go Paperless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Realize </a:t>
            </a:r>
            <a:r>
              <a:rPr lang="en-US" sz="2400" dirty="0" smtClean="0">
                <a:solidFill>
                  <a:srgbClr val="002569"/>
                </a:solidFill>
              </a:rPr>
              <a:t>Efficiencies (immediate &amp; downstream)</a:t>
            </a:r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Capitalize on </a:t>
            </a:r>
            <a:r>
              <a:rPr lang="en-US" sz="2400" dirty="0" smtClean="0">
                <a:solidFill>
                  <a:srgbClr val="002569"/>
                </a:solidFill>
              </a:rPr>
              <a:t>Savings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Prevent Errors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Reallocate staffing resources</a:t>
            </a:r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>
              <a:buNone/>
            </a:pPr>
            <a:endParaRPr lang="en-US" sz="1600" dirty="0" smtClean="0">
              <a:solidFill>
                <a:srgbClr val="00256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>
                <a:solidFill>
                  <a:srgbClr val="FF0000"/>
                </a:solidFill>
              </a:rPr>
              <a:t>The eFiling Process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341437"/>
            <a:ext cx="8839200" cy="4678363"/>
          </a:xfrm>
        </p:spPr>
        <p:txBody>
          <a:bodyPr>
            <a:noAutofit/>
          </a:bodyPr>
          <a:lstStyle/>
          <a:p>
            <a:pPr lvl="0"/>
            <a:r>
              <a:rPr lang="en-US" sz="1700" dirty="0" smtClean="0"/>
              <a:t>Define the infrastructure configuration that will be used by the subscriber of the AOPC efiling service to connect to the JNET Web Service or Messaging environment.</a:t>
            </a:r>
          </a:p>
          <a:p>
            <a:pPr lvl="0"/>
            <a:r>
              <a:rPr lang="en-US" sz="1700" dirty="0" smtClean="0"/>
              <a:t>Validate Lookup Data – standardize and synchronize the data that will be used in testing some of the critical data elements utilized in </a:t>
            </a:r>
            <a:r>
              <a:rPr lang="en-US" sz="1700" dirty="0" smtClean="0"/>
              <a:t>the interface </a:t>
            </a:r>
            <a:r>
              <a:rPr lang="en-US" sz="1700" dirty="0" smtClean="0"/>
              <a:t>– statute validation, ordinance validation, officer validation.</a:t>
            </a:r>
          </a:p>
          <a:p>
            <a:pPr lvl="0"/>
            <a:r>
              <a:rPr lang="en-US" sz="1700" dirty="0" smtClean="0"/>
              <a:t>Map the Citation data – confirm that the subscriber’s application has the appropriate data available in order to meet the MDJ system case initiation and efiling requirements.</a:t>
            </a:r>
          </a:p>
          <a:p>
            <a:pPr lvl="0"/>
            <a:r>
              <a:rPr lang="en-US" sz="1700" dirty="0" smtClean="0"/>
              <a:t>Generate and Validate the XML – verify the subscriber has a complete understanding of the mapping requirements and prepare for the automated generation of the XML from the initiating application.</a:t>
            </a:r>
          </a:p>
          <a:p>
            <a:pPr lvl="0"/>
            <a:r>
              <a:rPr lang="en-US" sz="1700" dirty="0" smtClean="0"/>
              <a:t>Schema and General Data Validation – ensure the subscriber’s application is capable of </a:t>
            </a:r>
            <a:r>
              <a:rPr lang="en-US" sz="1700" dirty="0" smtClean="0"/>
              <a:t>constructing </a:t>
            </a:r>
            <a:r>
              <a:rPr lang="en-US" sz="1700" dirty="0" smtClean="0"/>
              <a:t>proper XML for delivery over the network.</a:t>
            </a:r>
          </a:p>
          <a:p>
            <a:pPr lvl="0"/>
            <a:r>
              <a:rPr lang="en-US" sz="1700" dirty="0" smtClean="0"/>
              <a:t>Subscriber Unit Testing – allow the subscriber to independently test submissions by addressing any issue reporting in the test responses.</a:t>
            </a:r>
          </a:p>
          <a:p>
            <a:pPr lvl="0"/>
            <a:r>
              <a:rPr lang="en-US" sz="1700" dirty="0" smtClean="0"/>
              <a:t>System Testing – confirm that the subscriber’s submission meets the AOPC requirements and fleshes out any remaining issues before moving into a production environment. </a:t>
            </a:r>
          </a:p>
          <a:p>
            <a:pPr lvl="0"/>
            <a:r>
              <a:rPr lang="en-US" sz="1700" dirty="0" smtClean="0"/>
              <a:t>Plan and Coordinate move to Production with JNET and AOPC.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>
                <a:solidFill>
                  <a:srgbClr val="FF0000"/>
                </a:solidFill>
              </a:rPr>
              <a:t>Criminal Complaint Process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305800" cy="4754563"/>
          </a:xfrm>
        </p:spPr>
        <p:txBody>
          <a:bodyPr>
            <a:noAutofit/>
          </a:bodyPr>
          <a:lstStyle/>
          <a:p>
            <a:pPr eaLnBrk="1" hangingPunct="1"/>
            <a:r>
              <a:rPr lang="en-US" sz="1700" dirty="0" smtClean="0"/>
              <a:t>This </a:t>
            </a:r>
            <a:r>
              <a:rPr lang="en-US" sz="1700" dirty="0" smtClean="0"/>
              <a:t>criminal case project facilitates the implementation of the electronic submission of the Police Criminal Complaint utilizing a standard XML schema-based format. </a:t>
            </a:r>
          </a:p>
          <a:p>
            <a:pPr eaLnBrk="1" hangingPunct="1"/>
            <a:r>
              <a:rPr lang="en-US" sz="1700" dirty="0" smtClean="0"/>
              <a:t>Information is sent from the police agency through the JNET infrastructure to AOPC, resulting in the creation of a Magisterial District Judge criminal case. </a:t>
            </a:r>
          </a:p>
          <a:p>
            <a:pPr eaLnBrk="1" hangingPunct="1"/>
            <a:r>
              <a:rPr lang="en-US" sz="1700" dirty="0" smtClean="0"/>
              <a:t>The success or failure of the submission will be reported back to the filer.</a:t>
            </a:r>
          </a:p>
          <a:p>
            <a:pPr eaLnBrk="1" hangingPunct="1"/>
            <a:r>
              <a:rPr lang="en-US" sz="1700" dirty="0" smtClean="0"/>
              <a:t>AOPC makes available an XML efiling Requirements Document</a:t>
            </a:r>
            <a:r>
              <a:rPr lang="en-US" sz="1700" dirty="0" smtClean="0"/>
              <a:t>.</a:t>
            </a:r>
          </a:p>
          <a:p>
            <a:pPr eaLnBrk="1" hangingPunct="1"/>
            <a:endParaRPr lang="en-US" sz="1700" dirty="0" smtClean="0"/>
          </a:p>
          <a:p>
            <a:pPr eaLnBrk="1" hangingPunct="1"/>
            <a:endParaRPr lang="en-US" sz="1700" dirty="0" smtClean="0"/>
          </a:p>
          <a:p>
            <a:pPr lvl="0"/>
            <a:r>
              <a:rPr lang="en-US" sz="1700" dirty="0" smtClean="0"/>
              <a:t>The AOPC has been accepting electronically filed criminal complaints from Allegheny County’s ASAP system since July, 2008.</a:t>
            </a:r>
          </a:p>
          <a:p>
            <a:pPr lvl="1"/>
            <a:r>
              <a:rPr lang="en-US" sz="1700" dirty="0" smtClean="0">
                <a:solidFill>
                  <a:schemeClr val="tx1"/>
                </a:solidFill>
              </a:rPr>
              <a:t>Allegheny County has submitted 102K cases since July, 2008.</a:t>
            </a:r>
          </a:p>
          <a:p>
            <a:pPr lvl="0"/>
            <a:r>
              <a:rPr lang="en-US" sz="1700" dirty="0" smtClean="0"/>
              <a:t>The AOPC is currently in development and testing phases with Delaware County using the CJPSIS approach to electronically file criminal complaints into the Magisterial District Judge system.  </a:t>
            </a:r>
          </a:p>
          <a:p>
            <a:pPr lvl="0"/>
            <a:r>
              <a:rPr lang="en-US" sz="1700" dirty="0" smtClean="0"/>
              <a:t>Berks County and CNET are reviewing the criminal complaint business requirements. </a:t>
            </a:r>
            <a:endParaRPr lang="en-US" sz="1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>
                <a:solidFill>
                  <a:srgbClr val="FF0000"/>
                </a:solidFill>
              </a:rPr>
              <a:t>Citation Process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en-US" sz="1800" dirty="0" smtClean="0">
                <a:solidFill>
                  <a:srgbClr val="002569"/>
                </a:solidFill>
              </a:rPr>
              <a:t>The Manual Process and The Paper Trail vs. the Electronic Process.</a:t>
            </a:r>
          </a:p>
          <a:p>
            <a:pPr eaLnBrk="1" hangingPunct="1"/>
            <a:endParaRPr lang="en-US" sz="1800" dirty="0" smtClean="0">
              <a:solidFill>
                <a:srgbClr val="002569"/>
              </a:solidFill>
            </a:endParaRPr>
          </a:p>
          <a:p>
            <a:pPr eaLnBrk="1" hangingPunct="1"/>
            <a:endParaRPr lang="en-US" sz="18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1800" dirty="0" smtClean="0">
                <a:solidFill>
                  <a:srgbClr val="002569"/>
                </a:solidFill>
              </a:rPr>
              <a:t>The traffic citation project facilitates the implementation of the electronic transmission of Traffic cases utilizing a standard XML schema-based format. </a:t>
            </a:r>
          </a:p>
          <a:p>
            <a:pPr eaLnBrk="1" hangingPunct="1"/>
            <a:r>
              <a:rPr lang="en-US" sz="1800" dirty="0" smtClean="0">
                <a:solidFill>
                  <a:srgbClr val="002569"/>
                </a:solidFill>
              </a:rPr>
              <a:t>Electronic data is sent from a Summary Citing Authority to AOPC through the JNET infrastructure resulting in the creation of a Traffic case in the MDJS.</a:t>
            </a:r>
          </a:p>
          <a:p>
            <a:pPr eaLnBrk="1" hangingPunct="1"/>
            <a:r>
              <a:rPr lang="en-US" sz="1800" dirty="0" smtClean="0">
                <a:solidFill>
                  <a:srgbClr val="002569"/>
                </a:solidFill>
              </a:rPr>
              <a:t>The success or failure of the submission will be reported back to the filer.  </a:t>
            </a:r>
          </a:p>
          <a:p>
            <a:pPr eaLnBrk="1" hangingPunct="1"/>
            <a:r>
              <a:rPr lang="en-US" sz="1800" dirty="0" smtClean="0">
                <a:solidFill>
                  <a:srgbClr val="002569"/>
                </a:solidFill>
              </a:rPr>
              <a:t>All data is captured to provide a printable replication of the citation.  </a:t>
            </a:r>
          </a:p>
          <a:p>
            <a:pPr eaLnBrk="1" hangingPunct="1"/>
            <a:r>
              <a:rPr lang="en-US" sz="1800" dirty="0" smtClean="0">
                <a:solidFill>
                  <a:srgbClr val="002569"/>
                </a:solidFill>
              </a:rPr>
              <a:t>AOPC makes available an XML efiling Requirements Document.</a:t>
            </a:r>
          </a:p>
          <a:p>
            <a:pPr eaLnBrk="1" hangingPunct="1"/>
            <a:endParaRPr lang="en-US" sz="1800" dirty="0" smtClean="0">
              <a:solidFill>
                <a:srgbClr val="00256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Pennsylvania eFiling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17638"/>
            <a:ext cx="8305800" cy="49831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b="1" dirty="0" smtClean="0">
                <a:solidFill>
                  <a:srgbClr val="002569"/>
                </a:solidFill>
              </a:rPr>
              <a:t>Key Presentation Points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en-US" dirty="0" smtClean="0">
                <a:solidFill>
                  <a:srgbClr val="002569"/>
                </a:solidFill>
              </a:rPr>
              <a:t>Pennsylvania Integration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en-US" dirty="0" smtClean="0">
                <a:solidFill>
                  <a:srgbClr val="002569"/>
                </a:solidFill>
              </a:rPr>
              <a:t>Criminal Complaint Process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en-US" dirty="0" smtClean="0">
                <a:solidFill>
                  <a:srgbClr val="002569"/>
                </a:solidFill>
              </a:rPr>
              <a:t>Citation Process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en-US" dirty="0" smtClean="0">
                <a:solidFill>
                  <a:srgbClr val="002569"/>
                </a:solidFill>
              </a:rPr>
              <a:t>eFiling Business Case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en-US" dirty="0" smtClean="0">
                <a:solidFill>
                  <a:srgbClr val="002569"/>
                </a:solidFill>
              </a:rPr>
              <a:t>Manual Entry vs. Electronic Entry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en-US" dirty="0" smtClean="0">
                <a:solidFill>
                  <a:srgbClr val="002569"/>
                </a:solidFill>
              </a:rPr>
              <a:t>Lessons Learned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en-US" dirty="0" smtClean="0">
                <a:solidFill>
                  <a:srgbClr val="002569"/>
                </a:solidFill>
              </a:rPr>
              <a:t>Success Factors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en-US" dirty="0" smtClean="0">
                <a:solidFill>
                  <a:srgbClr val="002569"/>
                </a:solidFill>
              </a:rPr>
              <a:t>Performance Metrics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Lifecycle of the Citation</a:t>
            </a:r>
          </a:p>
        </p:txBody>
      </p:sp>
      <p:pic>
        <p:nvPicPr>
          <p:cNvPr id="254978" name="Picture 2" descr="C:\Users\dnaisby\AppData\Local\Microsoft\Windows\Temporary Internet Files\Content.Outlook\T8LUTYGL\EFilingFlow.jpg"/>
          <p:cNvPicPr>
            <a:picLocks noChangeAspect="1" noChangeArrowheads="1"/>
          </p:cNvPicPr>
          <p:nvPr/>
        </p:nvPicPr>
        <p:blipFill>
          <a:blip r:embed="rId3" cstate="print"/>
          <a:srcRect l="8541" t="4270" r="4345" b="12273"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Citation Challenges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Changes to “The Form.”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Swiping the DL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Printer Debate &amp; </a:t>
            </a:r>
            <a:r>
              <a:rPr lang="en-US" sz="2400" dirty="0" smtClean="0">
                <a:solidFill>
                  <a:srgbClr val="002569"/>
                </a:solidFill>
              </a:rPr>
              <a:t># of copies required.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Signing the Citation.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Edit </a:t>
            </a:r>
            <a:r>
              <a:rPr lang="en-US" sz="2400" dirty="0" smtClean="0">
                <a:solidFill>
                  <a:srgbClr val="002569"/>
                </a:solidFill>
              </a:rPr>
              <a:t>Checks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Standards</a:t>
            </a:r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Working with various vendors.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Officer Resistance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Judiciary Resistance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Supervisor </a:t>
            </a:r>
            <a:r>
              <a:rPr lang="en-US" sz="2400" dirty="0" smtClean="0">
                <a:solidFill>
                  <a:srgbClr val="002569"/>
                </a:solidFill>
              </a:rPr>
              <a:t>reviews</a:t>
            </a:r>
            <a:r>
              <a:rPr lang="en-US" sz="2400" dirty="0" smtClean="0">
                <a:solidFill>
                  <a:srgbClr val="002569"/>
                </a:solidFill>
              </a:rPr>
              <a:t>.</a:t>
            </a: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Reuse of existing systems &amp; infrastructure</a:t>
            </a:r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endParaRPr lang="en-US" sz="2400" dirty="0" smtClean="0">
              <a:solidFill>
                <a:srgbClr val="00256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Lessons Learned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Mistakes &amp; Pitfalls to avoid</a:t>
            </a:r>
          </a:p>
          <a:p>
            <a:pPr lvl="1" eaLnBrk="1" hangingPunct="1"/>
            <a:r>
              <a:rPr lang="en-US" sz="2000" dirty="0" smtClean="0">
                <a:solidFill>
                  <a:srgbClr val="002569"/>
                </a:solidFill>
              </a:rPr>
              <a:t>You can’t do it alone.</a:t>
            </a:r>
          </a:p>
          <a:p>
            <a:pPr lvl="1" eaLnBrk="1" hangingPunct="1"/>
            <a:r>
              <a:rPr lang="en-US" sz="2000" dirty="0" smtClean="0">
                <a:solidFill>
                  <a:srgbClr val="002569"/>
                </a:solidFill>
              </a:rPr>
              <a:t>Don’t develop new systems; capitalize on existing successes &amp; platforms.</a:t>
            </a:r>
          </a:p>
          <a:p>
            <a:pPr eaLnBrk="1" hangingPunct="1"/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Success Factors:</a:t>
            </a:r>
          </a:p>
          <a:p>
            <a:pPr lvl="1" eaLnBrk="1" hangingPunct="1"/>
            <a:r>
              <a:rPr lang="en-US" sz="2000" dirty="0" smtClean="0">
                <a:solidFill>
                  <a:srgbClr val="002569"/>
                </a:solidFill>
              </a:rPr>
              <a:t>Governance, Policy, &amp; Leadership</a:t>
            </a:r>
          </a:p>
          <a:p>
            <a:pPr lvl="1" eaLnBrk="1" hangingPunct="1"/>
            <a:r>
              <a:rPr lang="en-US" sz="2000" dirty="0" smtClean="0">
                <a:solidFill>
                  <a:srgbClr val="002569"/>
                </a:solidFill>
              </a:rPr>
              <a:t>Standardization</a:t>
            </a:r>
          </a:p>
          <a:p>
            <a:pPr lvl="1" eaLnBrk="1" hangingPunct="1"/>
            <a:r>
              <a:rPr lang="en-US" sz="2000" dirty="0" smtClean="0">
                <a:solidFill>
                  <a:srgbClr val="002569"/>
                </a:solidFill>
              </a:rPr>
              <a:t>Unified / Centralized Systems</a:t>
            </a:r>
            <a:endParaRPr lang="en-US" sz="1200" dirty="0" smtClean="0">
              <a:solidFill>
                <a:srgbClr val="00256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Measuring Success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02569"/>
                </a:solidFill>
              </a:rPr>
              <a:t>Performance Metrics</a:t>
            </a:r>
          </a:p>
          <a:p>
            <a:pPr lvl="1" eaLnBrk="1" hangingPunct="1"/>
            <a:r>
              <a:rPr lang="en-US" sz="2400" dirty="0" smtClean="0">
                <a:solidFill>
                  <a:srgbClr val="002569"/>
                </a:solidFill>
              </a:rPr>
              <a:t>Tracking Projected vs. Actual</a:t>
            </a:r>
          </a:p>
          <a:p>
            <a:pPr lvl="1" eaLnBrk="1" hangingPunct="1"/>
            <a:r>
              <a:rPr lang="en-US" sz="2400" dirty="0" smtClean="0">
                <a:solidFill>
                  <a:srgbClr val="002569"/>
                </a:solidFill>
              </a:rPr>
              <a:t>Data Entry / Hand Written Error </a:t>
            </a:r>
            <a:r>
              <a:rPr lang="en-US" sz="2400" dirty="0" smtClean="0">
                <a:solidFill>
                  <a:srgbClr val="002569"/>
                </a:solidFill>
              </a:rPr>
              <a:t>Impacts</a:t>
            </a:r>
          </a:p>
          <a:p>
            <a:pPr lvl="1" eaLnBrk="1" hangingPunct="1"/>
            <a:r>
              <a:rPr lang="en-US" sz="2400" dirty="0" smtClean="0">
                <a:solidFill>
                  <a:srgbClr val="002569"/>
                </a:solidFill>
              </a:rPr>
              <a:t>Data value to collateral systems (future investigations)</a:t>
            </a:r>
            <a:endParaRPr lang="en-US" sz="2400" dirty="0" smtClean="0">
              <a:solidFill>
                <a:srgbClr val="002569"/>
              </a:solidFill>
            </a:endParaRPr>
          </a:p>
          <a:p>
            <a:pPr lvl="1" eaLnBrk="1" hangingPunct="1"/>
            <a:r>
              <a:rPr lang="en-US" sz="2400" dirty="0" smtClean="0">
                <a:solidFill>
                  <a:srgbClr val="002569"/>
                </a:solidFill>
              </a:rPr>
              <a:t>Time Savings = $$</a:t>
            </a:r>
          </a:p>
          <a:p>
            <a:pPr lvl="2" eaLnBrk="1" hangingPunct="1"/>
            <a:r>
              <a:rPr lang="en-US" sz="2000" dirty="0" smtClean="0">
                <a:solidFill>
                  <a:srgbClr val="002569"/>
                </a:solidFill>
              </a:rPr>
              <a:t>PA has filed 1.3M cases electronically since September, 2009, resulting in </a:t>
            </a:r>
            <a:r>
              <a:rPr lang="en-US" sz="2000" dirty="0" smtClean="0">
                <a:solidFill>
                  <a:srgbClr val="002569"/>
                </a:solidFill>
              </a:rPr>
              <a:t>savings </a:t>
            </a:r>
            <a:r>
              <a:rPr lang="en-US" sz="2000" dirty="0" smtClean="0">
                <a:solidFill>
                  <a:srgbClr val="002569"/>
                </a:solidFill>
              </a:rPr>
              <a:t>in </a:t>
            </a:r>
            <a:r>
              <a:rPr lang="en-US" sz="2000" dirty="0" smtClean="0">
                <a:solidFill>
                  <a:srgbClr val="002569"/>
                </a:solidFill>
              </a:rPr>
              <a:t>officer and court staff </a:t>
            </a:r>
            <a:r>
              <a:rPr lang="en-US" sz="2000" dirty="0" smtClean="0">
                <a:solidFill>
                  <a:srgbClr val="002569"/>
                </a:solidFill>
              </a:rPr>
              <a:t>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Questions?</a:t>
            </a:r>
          </a:p>
        </p:txBody>
      </p:sp>
      <p:sp>
        <p:nvSpPr>
          <p:cNvPr id="23654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543800" cy="4525963"/>
          </a:xfrm>
        </p:spPr>
        <p:txBody>
          <a:bodyPr/>
          <a:lstStyle/>
          <a:p>
            <a:pPr lvl="1" algn="ctr">
              <a:buFont typeface="Wingdings" pitchFamily="2" charset="2"/>
              <a:buNone/>
            </a:pPr>
            <a:endParaRPr lang="en-US" sz="2000" dirty="0" smtClean="0">
              <a:solidFill>
                <a:srgbClr val="002569"/>
              </a:solidFill>
            </a:endParaRPr>
          </a:p>
          <a:p>
            <a:pPr lvl="1" algn="ctr">
              <a:buFont typeface="Wingdings" pitchFamily="2" charset="2"/>
              <a:buNone/>
            </a:pPr>
            <a:endParaRPr lang="en-US" sz="2000" b="1" dirty="0" smtClean="0">
              <a:solidFill>
                <a:srgbClr val="002569"/>
              </a:solidFill>
            </a:endParaRPr>
          </a:p>
          <a:p>
            <a:pPr lvl="1" algn="ctr"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002569"/>
                </a:solidFill>
              </a:rPr>
              <a:t>Harry Giordano</a:t>
            </a:r>
          </a:p>
          <a:p>
            <a:pPr lvl="1" algn="ctr">
              <a:buFont typeface="Wingdings" pitchFamily="2" charset="2"/>
              <a:buNone/>
            </a:pPr>
            <a:r>
              <a:rPr lang="en-US" sz="2000" i="1" dirty="0" smtClean="0">
                <a:solidFill>
                  <a:srgbClr val="002569"/>
                </a:solidFill>
              </a:rPr>
              <a:t>Special Projects Manager, DTC</a:t>
            </a:r>
          </a:p>
          <a:p>
            <a:pPr lvl="1" algn="ctr">
              <a:buFont typeface="Wingdings" pitchFamily="2" charset="2"/>
              <a:buNone/>
            </a:pPr>
            <a:r>
              <a:rPr lang="en-US" sz="2000" i="1" dirty="0" smtClean="0">
                <a:solidFill>
                  <a:srgbClr val="002569"/>
                </a:solidFill>
              </a:rPr>
              <a:t>c-hgiordan@pa.gov</a:t>
            </a:r>
          </a:p>
          <a:p>
            <a:pPr lvl="1" algn="ctr">
              <a:buFont typeface="Wingdings" pitchFamily="2" charset="2"/>
              <a:buNone/>
            </a:pPr>
            <a:endParaRPr lang="en-US" sz="2000" dirty="0" smtClean="0">
              <a:solidFill>
                <a:srgbClr val="002569"/>
              </a:solidFill>
            </a:endParaRPr>
          </a:p>
          <a:p>
            <a:pPr lvl="1" algn="ctr">
              <a:buFont typeface="Wingdings" pitchFamily="2" charset="2"/>
              <a:buNone/>
            </a:pPr>
            <a:endParaRPr lang="en-US" sz="2000" dirty="0" smtClean="0">
              <a:solidFill>
                <a:srgbClr val="002569"/>
              </a:solidFill>
            </a:endParaRPr>
          </a:p>
          <a:p>
            <a:pPr lvl="1" algn="ctr">
              <a:buNone/>
            </a:pPr>
            <a:r>
              <a:rPr lang="en-US" sz="2000" b="1" dirty="0" smtClean="0">
                <a:solidFill>
                  <a:srgbClr val="002569"/>
                </a:solidFill>
              </a:rPr>
              <a:t>Eric Radnovich</a:t>
            </a:r>
          </a:p>
          <a:p>
            <a:pPr lvl="1" algn="ctr">
              <a:buNone/>
            </a:pPr>
            <a:r>
              <a:rPr lang="en-US" sz="2000" i="1" dirty="0" smtClean="0">
                <a:solidFill>
                  <a:srgbClr val="002569"/>
                </a:solidFill>
              </a:rPr>
              <a:t>Director of Forensic Services,</a:t>
            </a:r>
          </a:p>
          <a:p>
            <a:pPr lvl="1" algn="ctr">
              <a:buNone/>
            </a:pPr>
            <a:r>
              <a:rPr lang="en-US" sz="2000" i="1" dirty="0" smtClean="0">
                <a:solidFill>
                  <a:srgbClr val="002569"/>
                </a:solidFill>
              </a:rPr>
              <a:t>Cumberland County DA’s Office</a:t>
            </a:r>
          </a:p>
          <a:p>
            <a:pPr lvl="1" algn="ctr">
              <a:buNone/>
            </a:pPr>
            <a:r>
              <a:rPr lang="en-US" sz="2000" i="1" dirty="0" smtClean="0">
                <a:solidFill>
                  <a:srgbClr val="002569"/>
                </a:solidFill>
              </a:rPr>
              <a:t>eradnovich@ccpa.net</a:t>
            </a:r>
          </a:p>
          <a:p>
            <a:pPr lvl="1" algn="ctr">
              <a:buFont typeface="Wingdings" pitchFamily="2" charset="2"/>
              <a:buNone/>
            </a:pPr>
            <a:endParaRPr lang="en-US" sz="2000" dirty="0" smtClean="0">
              <a:solidFill>
                <a:srgbClr val="002569"/>
              </a:solidFill>
            </a:endParaRPr>
          </a:p>
          <a:p>
            <a:pPr lvl="1" algn="ctr">
              <a:buFont typeface="Wingdings" pitchFamily="2" charset="2"/>
              <a:buNone/>
            </a:pPr>
            <a:endParaRPr lang="en-US" sz="2000" dirty="0" smtClean="0">
              <a:solidFill>
                <a:srgbClr val="002569"/>
              </a:solidFill>
            </a:endParaRPr>
          </a:p>
          <a:p>
            <a:pPr lvl="1" algn="ctr" eaLnBrk="1" hangingPunct="1">
              <a:spcBef>
                <a:spcPct val="50000"/>
              </a:spcBef>
              <a:buFont typeface="Wingdings" pitchFamily="2" charset="2"/>
              <a:buNone/>
            </a:pPr>
            <a:endParaRPr lang="en-US" sz="2000" dirty="0" smtClean="0">
              <a:solidFill>
                <a:srgbClr val="00256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Central Booking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Statewide Offender Management:</a:t>
            </a:r>
          </a:p>
          <a:p>
            <a:pPr lvl="1" eaLnBrk="1" hangingPunct="1"/>
            <a:r>
              <a:rPr lang="en-US" sz="2400" dirty="0" smtClean="0">
                <a:solidFill>
                  <a:srgbClr val="002569"/>
                </a:solidFill>
              </a:rPr>
              <a:t>Central Booking</a:t>
            </a:r>
          </a:p>
          <a:p>
            <a:pPr lvl="1" eaLnBrk="1" hangingPunct="1"/>
            <a:r>
              <a:rPr lang="en-US" sz="2400" dirty="0" smtClean="0">
                <a:solidFill>
                  <a:srgbClr val="002569"/>
                </a:solidFill>
              </a:rPr>
              <a:t>Livescan </a:t>
            </a:r>
            <a:r>
              <a:rPr lang="en-US" sz="2400" dirty="0" smtClean="0">
                <a:solidFill>
                  <a:srgbClr val="002569"/>
                </a:solidFill>
              </a:rPr>
              <a:t>&amp; Palm</a:t>
            </a:r>
          </a:p>
          <a:p>
            <a:pPr lvl="1" eaLnBrk="1" hangingPunct="1"/>
            <a:r>
              <a:rPr lang="en-US" sz="2400" dirty="0" smtClean="0">
                <a:solidFill>
                  <a:srgbClr val="002569"/>
                </a:solidFill>
              </a:rPr>
              <a:t>CPIN</a:t>
            </a:r>
          </a:p>
          <a:p>
            <a:pPr lvl="1" eaLnBrk="1" hangingPunct="1"/>
            <a:r>
              <a:rPr lang="en-US" sz="2400" dirty="0" smtClean="0">
                <a:solidFill>
                  <a:srgbClr val="002569"/>
                </a:solidFill>
              </a:rPr>
              <a:t>Voice</a:t>
            </a:r>
          </a:p>
          <a:p>
            <a:pPr lvl="1" eaLnBrk="1" hangingPunct="1"/>
            <a:endParaRPr lang="en-US" sz="2400" dirty="0" smtClean="0">
              <a:solidFill>
                <a:srgbClr val="002569"/>
              </a:solidFill>
            </a:endParaRPr>
          </a:p>
          <a:p>
            <a:pPr lvl="1" eaLnBrk="1" hangingPunct="1"/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How / Why is booking important to eFiling?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5"/>
          <p:cNvSpPr>
            <a:spLocks noChangeArrowheads="1"/>
          </p:cNvSpPr>
          <p:nvPr/>
        </p:nvSpPr>
        <p:spPr bwMode="auto">
          <a:xfrm>
            <a:off x="304800" y="1543050"/>
            <a:ext cx="53340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dirty="0">
                <a:solidFill>
                  <a:srgbClr val="002569"/>
                </a:solidFill>
                <a:latin typeface="Verdana" pitchFamily="34" charset="0"/>
              </a:rPr>
              <a:t>Participating </a:t>
            </a:r>
            <a:r>
              <a:rPr lang="en-US" sz="2800" dirty="0" smtClean="0">
                <a:solidFill>
                  <a:srgbClr val="002569"/>
                </a:solidFill>
                <a:latin typeface="Verdana" pitchFamily="34" charset="0"/>
              </a:rPr>
              <a:t>agencies:</a:t>
            </a:r>
            <a:r>
              <a:rPr lang="en-US" sz="2800" b="1" dirty="0" smtClean="0">
                <a:solidFill>
                  <a:srgbClr val="002569"/>
                </a:solidFill>
                <a:latin typeface="Verdana" pitchFamily="34" charset="0"/>
              </a:rPr>
              <a:t> </a:t>
            </a:r>
            <a:r>
              <a:rPr lang="en-US" sz="2800" b="1" dirty="0">
                <a:solidFill>
                  <a:srgbClr val="002569"/>
                </a:solidFill>
                <a:latin typeface="Verdana" pitchFamily="34" charset="0"/>
              </a:rPr>
              <a:t/>
            </a:r>
            <a:br>
              <a:rPr lang="en-US" sz="2800" b="1" dirty="0">
                <a:solidFill>
                  <a:srgbClr val="002569"/>
                </a:solidFill>
                <a:latin typeface="Verdana" pitchFamily="34" charset="0"/>
              </a:rPr>
            </a:br>
            <a:endParaRPr lang="en-US" sz="2800" b="1" dirty="0">
              <a:solidFill>
                <a:srgbClr val="002569"/>
              </a:solidFill>
              <a:latin typeface="Verdana" pitchFamily="34" charset="0"/>
            </a:endParaRPr>
          </a:p>
          <a:p>
            <a:pPr marL="742950" lvl="1" indent="-285750">
              <a:buFontTx/>
              <a:buChar char="•"/>
            </a:pPr>
            <a:r>
              <a:rPr lang="en-US" sz="2800" dirty="0" smtClean="0">
                <a:solidFill>
                  <a:srgbClr val="002569"/>
                </a:solidFill>
              </a:rPr>
              <a:t>PSP</a:t>
            </a:r>
          </a:p>
          <a:p>
            <a:pPr marL="742950" lvl="1" indent="-285750">
              <a:buFontTx/>
              <a:buChar char="•"/>
            </a:pPr>
            <a:r>
              <a:rPr lang="en-US" sz="2800" dirty="0" smtClean="0">
                <a:solidFill>
                  <a:srgbClr val="002569"/>
                </a:solidFill>
              </a:rPr>
              <a:t>Local PD’s</a:t>
            </a:r>
          </a:p>
          <a:p>
            <a:pPr marL="742950" lvl="1" indent="-285750">
              <a:buFontTx/>
              <a:buChar char="•"/>
            </a:pPr>
            <a:r>
              <a:rPr lang="en-US" sz="2800" dirty="0" smtClean="0">
                <a:solidFill>
                  <a:srgbClr val="002569"/>
                </a:solidFill>
              </a:rPr>
              <a:t>PBPP</a:t>
            </a:r>
          </a:p>
          <a:p>
            <a:pPr marL="742950" lvl="1" indent="-285750">
              <a:buFontTx/>
              <a:buChar char="•"/>
            </a:pPr>
            <a:r>
              <a:rPr lang="en-US" sz="2800" dirty="0" smtClean="0">
                <a:solidFill>
                  <a:srgbClr val="002569"/>
                </a:solidFill>
              </a:rPr>
              <a:t>DOC</a:t>
            </a:r>
            <a:endParaRPr lang="en-US" sz="2800" b="1" dirty="0">
              <a:solidFill>
                <a:srgbClr val="002569"/>
              </a:solidFill>
              <a:latin typeface="Verdana" pitchFamily="34" charset="0"/>
            </a:endParaRPr>
          </a:p>
          <a:p>
            <a:pPr>
              <a:spcBef>
                <a:spcPct val="20000"/>
              </a:spcBef>
            </a:pPr>
            <a:endParaRPr lang="en-US" sz="1600" dirty="0">
              <a:latin typeface="Verdana" pitchFamily="34" charset="0"/>
            </a:endParaRPr>
          </a:p>
          <a:p>
            <a:pPr>
              <a:spcBef>
                <a:spcPct val="20000"/>
              </a:spcBef>
            </a:pPr>
            <a:endParaRPr lang="en-US" sz="1600" b="1" dirty="0">
              <a:latin typeface="Verdana" pitchFamily="34" charset="0"/>
            </a:endParaRPr>
          </a:p>
          <a:p>
            <a:pPr>
              <a:spcBef>
                <a:spcPct val="20000"/>
              </a:spcBef>
            </a:pPr>
            <a:endParaRPr lang="en-US" sz="1400" dirty="0">
              <a:latin typeface="Verdana" pitchFamily="34" charset="0"/>
            </a:endParaRPr>
          </a:p>
        </p:txBody>
      </p:sp>
      <p:sp>
        <p:nvSpPr>
          <p:cNvPr id="19046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6868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Live Scan</a:t>
            </a:r>
          </a:p>
        </p:txBody>
      </p:sp>
      <p:pic>
        <p:nvPicPr>
          <p:cNvPr id="284674" name="Picture 2" descr="http://www.timepalacejewelers.com/images/ls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667000"/>
            <a:ext cx="4572000" cy="304204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5"/>
          <p:cNvSpPr>
            <a:spLocks noChangeArrowheads="1"/>
          </p:cNvSpPr>
          <p:nvPr/>
        </p:nvSpPr>
        <p:spPr bwMode="auto">
          <a:xfrm>
            <a:off x="304800" y="1543050"/>
            <a:ext cx="56388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>
              <a:buFontTx/>
              <a:buChar char="•"/>
            </a:pPr>
            <a:r>
              <a:rPr lang="en-US" sz="2200" dirty="0" smtClean="0">
                <a:solidFill>
                  <a:srgbClr val="002569"/>
                </a:solidFill>
              </a:rPr>
              <a:t>PSP</a:t>
            </a:r>
          </a:p>
          <a:p>
            <a:pPr marL="742950" lvl="1" indent="-285750">
              <a:buFontTx/>
              <a:buChar char="•"/>
            </a:pPr>
            <a:r>
              <a:rPr lang="en-US" sz="2200" dirty="0" smtClean="0">
                <a:solidFill>
                  <a:srgbClr val="002569"/>
                </a:solidFill>
              </a:rPr>
              <a:t>Local PD’s</a:t>
            </a:r>
          </a:p>
          <a:p>
            <a:pPr marL="742950" lvl="1" indent="-285750">
              <a:buFontTx/>
              <a:buChar char="•"/>
            </a:pPr>
            <a:r>
              <a:rPr lang="en-US" sz="2200" dirty="0" smtClean="0">
                <a:solidFill>
                  <a:srgbClr val="002569"/>
                </a:solidFill>
              </a:rPr>
              <a:t>PBPP</a:t>
            </a:r>
          </a:p>
          <a:p>
            <a:pPr marL="742950" lvl="1" indent="-285750">
              <a:buFontTx/>
              <a:buChar char="•"/>
            </a:pPr>
            <a:r>
              <a:rPr lang="en-US" sz="2200" dirty="0" smtClean="0">
                <a:solidFill>
                  <a:srgbClr val="002569"/>
                </a:solidFill>
              </a:rPr>
              <a:t>DOC</a:t>
            </a:r>
            <a:r>
              <a:rPr lang="en-US" sz="2200" dirty="0">
                <a:solidFill>
                  <a:srgbClr val="002569"/>
                </a:solidFill>
              </a:rPr>
              <a:t/>
            </a:r>
            <a:br>
              <a:rPr lang="en-US" sz="2200" dirty="0">
                <a:solidFill>
                  <a:srgbClr val="002569"/>
                </a:solidFill>
              </a:rPr>
            </a:br>
            <a:endParaRPr lang="en-US" sz="2200" dirty="0">
              <a:solidFill>
                <a:srgbClr val="002569"/>
              </a:solidFill>
              <a:latin typeface="Verdana" pitchFamily="34" charset="0"/>
            </a:endParaRPr>
          </a:p>
          <a:p>
            <a:r>
              <a:rPr lang="en-US" sz="2200" dirty="0">
                <a:solidFill>
                  <a:srgbClr val="002569"/>
                </a:solidFill>
                <a:latin typeface="Verdana" pitchFamily="34" charset="0"/>
              </a:rPr>
              <a:t>Search photographs from a specific state or all five at once. </a:t>
            </a:r>
            <a:br>
              <a:rPr lang="en-US" sz="2200" dirty="0">
                <a:solidFill>
                  <a:srgbClr val="002569"/>
                </a:solidFill>
                <a:latin typeface="Verdana" pitchFamily="34" charset="0"/>
              </a:rPr>
            </a:br>
            <a:endParaRPr lang="en-US" sz="2200" dirty="0">
              <a:solidFill>
                <a:srgbClr val="002569"/>
              </a:solidFill>
              <a:latin typeface="Verdana" pitchFamily="34" charset="0"/>
            </a:endParaRPr>
          </a:p>
          <a:p>
            <a:r>
              <a:rPr lang="en-US" sz="2200" dirty="0">
                <a:solidFill>
                  <a:srgbClr val="002569"/>
                </a:solidFill>
                <a:latin typeface="Verdana" pitchFamily="34" charset="0"/>
              </a:rPr>
              <a:t>Create and save photographic lineups to assist in criminal investigations and prosecutions</a:t>
            </a:r>
            <a:r>
              <a:rPr lang="en-US" sz="2200" dirty="0" smtClean="0">
                <a:solidFill>
                  <a:srgbClr val="002569"/>
                </a:solidFill>
                <a:latin typeface="Verdana" pitchFamily="34" charset="0"/>
              </a:rPr>
              <a:t>.</a:t>
            </a:r>
          </a:p>
          <a:p>
            <a:endParaRPr lang="en-US" sz="2200" i="1" dirty="0" smtClean="0">
              <a:solidFill>
                <a:srgbClr val="002569"/>
              </a:solidFill>
              <a:latin typeface="Verdana" pitchFamily="34" charset="0"/>
            </a:endParaRPr>
          </a:p>
          <a:p>
            <a:r>
              <a:rPr lang="en-US" sz="2200" dirty="0" smtClean="0">
                <a:solidFill>
                  <a:srgbClr val="002569"/>
                </a:solidFill>
                <a:latin typeface="Verdana" pitchFamily="34" charset="0"/>
              </a:rPr>
              <a:t>IPIN (Interstate Photo Imaging Network</a:t>
            </a:r>
            <a:endParaRPr lang="en-US" sz="2200" dirty="0">
              <a:solidFill>
                <a:srgbClr val="002569"/>
              </a:solidFill>
              <a:latin typeface="Verdana" pitchFamily="34" charset="0"/>
            </a:endParaRPr>
          </a:p>
          <a:p>
            <a:pPr>
              <a:spcBef>
                <a:spcPct val="20000"/>
              </a:spcBef>
            </a:pPr>
            <a:endParaRPr lang="en-US" sz="2200" b="1" dirty="0">
              <a:solidFill>
                <a:srgbClr val="002569"/>
              </a:solidFill>
              <a:latin typeface="Verdana" pitchFamily="34" charset="0"/>
            </a:endParaRPr>
          </a:p>
          <a:p>
            <a:pPr>
              <a:spcBef>
                <a:spcPct val="20000"/>
              </a:spcBef>
            </a:pPr>
            <a:endParaRPr lang="en-US" sz="1600" dirty="0">
              <a:latin typeface="Verdana" pitchFamily="34" charset="0"/>
            </a:endParaRPr>
          </a:p>
          <a:p>
            <a:pPr>
              <a:spcBef>
                <a:spcPct val="20000"/>
              </a:spcBef>
            </a:pPr>
            <a:endParaRPr lang="en-US" sz="1600" b="1" dirty="0">
              <a:latin typeface="Verdana" pitchFamily="34" charset="0"/>
            </a:endParaRPr>
          </a:p>
          <a:p>
            <a:pPr>
              <a:spcBef>
                <a:spcPct val="20000"/>
              </a:spcBef>
            </a:pPr>
            <a:endParaRPr lang="en-US" sz="1400" dirty="0">
              <a:latin typeface="Verdana" pitchFamily="34" charset="0"/>
            </a:endParaRPr>
          </a:p>
        </p:txBody>
      </p:sp>
      <p:sp>
        <p:nvSpPr>
          <p:cNvPr id="19046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6868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400" dirty="0" smtClean="0"/>
              <a:t>Commonwealth Photo Imaging Network (CPIN)</a:t>
            </a:r>
          </a:p>
        </p:txBody>
      </p:sp>
      <p:pic>
        <p:nvPicPr>
          <p:cNvPr id="9220" name="Picture 2" descr="A:\JNET Communication Office\Logo &amp; Photos\York County Booking\IMG_0199.jpg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5715000" y="1727200"/>
            <a:ext cx="3198813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CPIN / IPIN</a:t>
            </a:r>
          </a:p>
        </p:txBody>
      </p:sp>
      <p:sp>
        <p:nvSpPr>
          <p:cNvPr id="192530" name="Rectangle 18"/>
          <p:cNvSpPr>
            <a:spLocks noChangeArrowheads="1"/>
          </p:cNvSpPr>
          <p:nvPr/>
        </p:nvSpPr>
        <p:spPr bwMode="auto">
          <a:xfrm>
            <a:off x="8610600" y="6248400"/>
            <a:ext cx="3048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57200" y="1066800"/>
            <a:ext cx="8229600" cy="5346700"/>
            <a:chOff x="523875" y="1434885"/>
            <a:chExt cx="8229600" cy="5346915"/>
          </a:xfrm>
        </p:grpSpPr>
        <p:pic>
          <p:nvPicPr>
            <p:cNvPr id="3" name="Picture 3" descr="webCPIN scre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875" y="1434885"/>
              <a:ext cx="8229600" cy="5346915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4" name="Rectangle 3"/>
            <p:cNvSpPr/>
            <p:nvPr/>
          </p:nvSpPr>
          <p:spPr>
            <a:xfrm>
              <a:off x="4267200" y="2285819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181600" y="2285819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096000" y="2285819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010400" y="2285819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267200" y="3124053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181600" y="3124053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096000" y="3124053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267200" y="4571911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81600" y="4648114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96000" y="4648114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010400" y="4648114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267200" y="5486348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181600" y="5486348"/>
              <a:ext cx="381000" cy="7620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Facial Recognition</a:t>
            </a:r>
            <a:endParaRPr lang="en-US" dirty="0"/>
          </a:p>
        </p:txBody>
      </p:sp>
      <p:pic>
        <p:nvPicPr>
          <p:cNvPr id="6" name="Picture 6" descr="comparison3vertical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01252"/>
            <a:ext cx="6934200" cy="5068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AOPC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02569"/>
                </a:solidFill>
              </a:rPr>
              <a:t>Centralized Court Systems</a:t>
            </a:r>
          </a:p>
          <a:p>
            <a:pPr lvl="1" eaLnBrk="1" hangingPunct="1"/>
            <a:r>
              <a:rPr lang="en-US" sz="3200" dirty="0" smtClean="0">
                <a:solidFill>
                  <a:srgbClr val="002569"/>
                </a:solidFill>
              </a:rPr>
              <a:t>MDJS - 577 Court Offices</a:t>
            </a:r>
          </a:p>
          <a:p>
            <a:pPr lvl="1" eaLnBrk="1" hangingPunct="1"/>
            <a:r>
              <a:rPr lang="en-US" sz="3200" dirty="0" smtClean="0">
                <a:solidFill>
                  <a:srgbClr val="002569"/>
                </a:solidFill>
              </a:rPr>
              <a:t>CPCMS – 67 counties</a:t>
            </a:r>
            <a:endParaRPr lang="en-US" sz="3200" dirty="0" smtClean="0">
              <a:solidFill>
                <a:srgbClr val="00256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/>
              <a:t>JNET &amp; Interconnectivity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June 8, 1999: Executive Order to create and formalize JNET Governance Structure</a:t>
            </a:r>
          </a:p>
          <a:p>
            <a:pPr eaLnBrk="1" hangingPunct="1"/>
            <a:endParaRPr lang="en-US" sz="2400" dirty="0" smtClean="0">
              <a:solidFill>
                <a:srgbClr val="002569"/>
              </a:solidFill>
            </a:endParaRPr>
          </a:p>
          <a:p>
            <a:pPr eaLnBrk="1" hangingPunct="1"/>
            <a:r>
              <a:rPr lang="en-US" sz="2400" dirty="0" smtClean="0">
                <a:solidFill>
                  <a:srgbClr val="002569"/>
                </a:solidFill>
              </a:rPr>
              <a:t>JNET Vision:</a:t>
            </a:r>
          </a:p>
          <a:p>
            <a:pPr lvl="1" eaLnBrk="1" hangingPunct="1"/>
            <a:r>
              <a:rPr lang="en-US" sz="2000" dirty="0" smtClean="0">
                <a:solidFill>
                  <a:srgbClr val="002569"/>
                </a:solidFill>
              </a:rPr>
              <a:t>To enhance public safety through the integration of criminal justice information throughout the Commonwealth by adopting business practices which promote:</a:t>
            </a:r>
          </a:p>
          <a:p>
            <a:pPr lvl="2" eaLnBrk="1" hangingPunct="1"/>
            <a:r>
              <a:rPr lang="en-US" sz="2000" dirty="0" smtClean="0">
                <a:solidFill>
                  <a:srgbClr val="002569"/>
                </a:solidFill>
              </a:rPr>
              <a:t>cost effectiveness</a:t>
            </a:r>
          </a:p>
          <a:p>
            <a:pPr lvl="2" eaLnBrk="1" hangingPunct="1"/>
            <a:r>
              <a:rPr lang="en-US" sz="2000" dirty="0" smtClean="0">
                <a:solidFill>
                  <a:srgbClr val="002569"/>
                </a:solidFill>
              </a:rPr>
              <a:t>information sharing</a:t>
            </a:r>
          </a:p>
          <a:p>
            <a:pPr lvl="2" eaLnBrk="1" hangingPunct="1"/>
            <a:r>
              <a:rPr lang="en-US" sz="2000" dirty="0" smtClean="0">
                <a:solidFill>
                  <a:srgbClr val="002569"/>
                </a:solidFill>
              </a:rPr>
              <a:t>timely and appropriate </a:t>
            </a:r>
            <a:r>
              <a:rPr lang="en-US" sz="1600" dirty="0" smtClean="0">
                <a:solidFill>
                  <a:srgbClr val="002569"/>
                </a:solidFill>
              </a:rPr>
              <a:t>access to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6347</TotalTime>
  <Words>1017</Words>
  <Application>Microsoft Office PowerPoint</Application>
  <PresentationFormat>On-screen Show (4:3)</PresentationFormat>
  <Paragraphs>230</Paragraphs>
  <Slides>24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1_Default Design</vt:lpstr>
      <vt:lpstr>Civic</vt:lpstr>
      <vt:lpstr>Slide 1</vt:lpstr>
      <vt:lpstr>Pennsylvania eFiling</vt:lpstr>
      <vt:lpstr>Central Booking</vt:lpstr>
      <vt:lpstr>Live Scan</vt:lpstr>
      <vt:lpstr>Commonwealth Photo Imaging Network (CPIN)</vt:lpstr>
      <vt:lpstr>CPIN / IPIN</vt:lpstr>
      <vt:lpstr>Facial Recognition</vt:lpstr>
      <vt:lpstr>AOPC</vt:lpstr>
      <vt:lpstr>JNET &amp; Interconnectivity</vt:lpstr>
      <vt:lpstr>JNET Organizational Objective</vt:lpstr>
      <vt:lpstr>JNET Stakeholders</vt:lpstr>
      <vt:lpstr>JNET Governance &amp; Structure</vt:lpstr>
      <vt:lpstr>JNET Statewide Connectivity</vt:lpstr>
      <vt:lpstr>JNET Infrastructure</vt:lpstr>
      <vt:lpstr>Security</vt:lpstr>
      <vt:lpstr>eFiling Business Case</vt:lpstr>
      <vt:lpstr>The eFiling Process</vt:lpstr>
      <vt:lpstr>Criminal Complaint Process</vt:lpstr>
      <vt:lpstr>Citation Process</vt:lpstr>
      <vt:lpstr>Lifecycle of the Citation</vt:lpstr>
      <vt:lpstr>Citation Challenges</vt:lpstr>
      <vt:lpstr>Lessons Learned</vt:lpstr>
      <vt:lpstr>Measuring Success</vt:lpstr>
      <vt:lpstr>Questions?</vt:lpstr>
    </vt:vector>
  </TitlesOfParts>
  <Company>Governors 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Robert Eismann</dc:creator>
  <cp:lastModifiedBy>dnaisby</cp:lastModifiedBy>
  <cp:revision>169</cp:revision>
  <dcterms:created xsi:type="dcterms:W3CDTF">2008-01-04T14:54:49Z</dcterms:created>
  <dcterms:modified xsi:type="dcterms:W3CDTF">2012-10-07T19:50:28Z</dcterms:modified>
</cp:coreProperties>
</file>